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9800" y="177800"/>
            <a:ext cx="10312400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34931"/>
            <a:ext cx="10126980" cy="82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9800" y="3092449"/>
            <a:ext cx="10312400" cy="282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0"/>
            <a:ext cx="8166734" cy="4292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5"/>
              </a:spcBef>
            </a:pPr>
            <a:r>
              <a:rPr sz="10500" b="1" spc="100" dirty="0">
                <a:solidFill>
                  <a:srgbClr val="E10000"/>
                </a:solidFill>
                <a:latin typeface="Arial"/>
                <a:cs typeface="Arial"/>
              </a:rPr>
              <a:t>ФГОС–2021 </a:t>
            </a:r>
            <a:r>
              <a:rPr sz="10500" b="1" spc="10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1485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120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10500" b="1" spc="210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10500" b="1" spc="-80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-54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0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1205" dirty="0">
                <a:solidFill>
                  <a:srgbClr val="E10000"/>
                </a:solidFill>
                <a:latin typeface="Arial"/>
                <a:cs typeface="Arial"/>
              </a:rPr>
              <a:t>ОО</a:t>
            </a:r>
            <a:r>
              <a:rPr sz="10500" b="1" spc="210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endParaRPr sz="10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5340350"/>
            <a:ext cx="4309110" cy="4254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р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21779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Изменили </a:t>
            </a:r>
            <a:r>
              <a:rPr sz="5250" b="1" spc="-265" dirty="0">
                <a:latin typeface="Arial"/>
                <a:cs typeface="Arial"/>
              </a:rPr>
              <a:t> </a:t>
            </a:r>
            <a:r>
              <a:rPr sz="5250" b="1" spc="-150" dirty="0">
                <a:latin typeface="Arial"/>
                <a:cs typeface="Arial"/>
              </a:rPr>
              <a:t>структуру </a:t>
            </a:r>
            <a:r>
              <a:rPr sz="5250" b="1" spc="-145" dirty="0">
                <a:latin typeface="Arial"/>
                <a:cs typeface="Arial"/>
              </a:rPr>
              <a:t> 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90" dirty="0">
                <a:latin typeface="Arial"/>
                <a:cs typeface="Arial"/>
              </a:rPr>
              <a:t>р</a:t>
            </a:r>
            <a:r>
              <a:rPr sz="5250" b="1" spc="175" dirty="0">
                <a:latin typeface="Arial"/>
                <a:cs typeface="Arial"/>
              </a:rPr>
              <a:t>ж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275" dirty="0">
                <a:latin typeface="Arial"/>
                <a:cs typeface="Arial"/>
              </a:rPr>
              <a:t>о 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ОО</a:t>
            </a:r>
            <a:r>
              <a:rPr sz="5250" b="1" spc="315" dirty="0">
                <a:latin typeface="Arial"/>
                <a:cs typeface="Arial"/>
              </a:rPr>
              <a:t>П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080000" cy="43592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643890">
              <a:lnSpc>
                <a:spcPts val="2930"/>
              </a:lnSpc>
              <a:spcBef>
                <a:spcPts val="380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14" dirty="0">
                <a:latin typeface="Tahoma"/>
                <a:cs typeface="Tahoma"/>
              </a:rPr>
              <a:t>ы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й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14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14" dirty="0">
                <a:latin typeface="Tahoma"/>
                <a:cs typeface="Tahoma"/>
              </a:rPr>
              <a:t>ы 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20" dirty="0">
                <a:latin typeface="Tahoma"/>
                <a:cs typeface="Tahoma"/>
              </a:rPr>
              <a:t>я 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 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80" dirty="0">
                <a:latin typeface="Tahoma"/>
                <a:cs typeface="Tahoma"/>
              </a:rPr>
              <a:t>жизни.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35"/>
              </a:lnSpc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endParaRPr sz="2600">
              <a:latin typeface="Tahoma"/>
              <a:cs typeface="Tahoma"/>
            </a:endParaRPr>
          </a:p>
          <a:p>
            <a:pPr marL="12700" marR="109855">
              <a:lnSpc>
                <a:spcPts val="2930"/>
              </a:lnSpc>
              <a:spcBef>
                <a:spcPts val="155"/>
              </a:spcBef>
            </a:pP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150" dirty="0">
                <a:latin typeface="Tahoma"/>
                <a:cs typeface="Tahoma"/>
              </a:rPr>
              <a:t>У</a:t>
            </a:r>
            <a:r>
              <a:rPr sz="2600" spc="290" dirty="0">
                <a:latin typeface="Tahoma"/>
                <a:cs typeface="Tahoma"/>
              </a:rPr>
              <a:t>Д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150" dirty="0">
                <a:latin typeface="Tahoma"/>
                <a:cs typeface="Tahoma"/>
              </a:rPr>
              <a:t>У</a:t>
            </a: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04888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10" dirty="0">
                <a:latin typeface="Arial"/>
                <a:cs typeface="Arial"/>
              </a:rPr>
              <a:t>Закрепили </a:t>
            </a:r>
            <a:r>
              <a:rPr sz="5250" b="1" spc="-30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70" dirty="0">
                <a:latin typeface="Arial"/>
                <a:cs typeface="Arial"/>
              </a:rPr>
              <a:t>я  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700" dirty="0">
                <a:latin typeface="Arial"/>
                <a:cs typeface="Arial"/>
              </a:rPr>
              <a:t>в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305" dirty="0">
                <a:latin typeface="Arial"/>
                <a:cs typeface="Arial"/>
              </a:rPr>
              <a:t>группы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983480" cy="45116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20" dirty="0">
                <a:latin typeface="Tahoma"/>
                <a:cs typeface="Tahoma"/>
              </a:rPr>
              <a:t>пп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60" dirty="0">
                <a:latin typeface="Tahoma"/>
                <a:cs typeface="Tahoma"/>
              </a:rPr>
              <a:t>с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20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,  образовательных </a:t>
            </a:r>
            <a:r>
              <a:rPr sz="2600" spc="-55" dirty="0">
                <a:latin typeface="Tahoma"/>
                <a:cs typeface="Tahoma"/>
              </a:rPr>
              <a:t>потребностей </a:t>
            </a:r>
            <a:r>
              <a:rPr sz="2600" spc="-75" dirty="0">
                <a:latin typeface="Tahoma"/>
                <a:cs typeface="Tahoma"/>
              </a:rPr>
              <a:t>и </a:t>
            </a:r>
            <a:r>
              <a:rPr sz="2600" spc="-7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250" dirty="0">
                <a:latin typeface="Tahoma"/>
                <a:cs typeface="Tahoma"/>
              </a:rPr>
              <a:t>я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,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175" dirty="0">
                <a:latin typeface="Tahoma"/>
                <a:cs typeface="Tahoma"/>
              </a:rPr>
              <a:t>еле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й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й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3964940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Изменили </a:t>
            </a:r>
            <a:r>
              <a:rPr sz="5250" b="1" spc="-265" dirty="0">
                <a:latin typeface="Arial"/>
                <a:cs typeface="Arial"/>
              </a:rPr>
              <a:t>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65" dirty="0">
                <a:latin typeface="Arial"/>
                <a:cs typeface="Arial"/>
              </a:rPr>
              <a:t>рабочей </a:t>
            </a:r>
            <a:r>
              <a:rPr sz="5250" b="1" spc="-360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программе </a:t>
            </a:r>
            <a:r>
              <a:rPr sz="5250" b="1" spc="-290" dirty="0">
                <a:latin typeface="Arial"/>
                <a:cs typeface="Arial"/>
              </a:rPr>
              <a:t> </a:t>
            </a:r>
            <a:r>
              <a:rPr sz="5250" b="1" spc="-365" dirty="0">
                <a:latin typeface="Arial"/>
                <a:cs typeface="Arial"/>
              </a:rPr>
              <a:t>воспитания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074920" cy="41402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95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35" dirty="0">
                <a:latin typeface="Tahoma"/>
                <a:cs typeface="Tahoma"/>
              </a:rPr>
              <a:t>ю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четыре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10" dirty="0">
                <a:latin typeface="Tahoma"/>
                <a:cs typeface="Tahoma"/>
              </a:rPr>
              <a:t>обязательных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14" dirty="0">
                <a:latin typeface="Tahoma"/>
                <a:cs typeface="Tahoma"/>
              </a:rPr>
              <a:t>раздела.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0"/>
              </a:lnSpc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 marR="234315">
              <a:lnSpc>
                <a:spcPts val="2920"/>
              </a:lnSpc>
              <a:spcBef>
                <a:spcPts val="165"/>
              </a:spcBef>
            </a:pP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10" dirty="0">
                <a:latin typeface="Tahoma"/>
                <a:cs typeface="Tahoma"/>
              </a:rPr>
              <a:t>.  </a:t>
            </a:r>
            <a:r>
              <a:rPr sz="2600" spc="265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у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т</a:t>
            </a:r>
            <a:r>
              <a:rPr sz="2600" spc="-40" dirty="0">
                <a:latin typeface="Tahoma"/>
                <a:cs typeface="Tahoma"/>
              </a:rPr>
              <a:t>.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6"/>
            <a:ext cx="4576445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90" dirty="0">
                <a:latin typeface="Arial"/>
                <a:cs typeface="Arial"/>
              </a:rPr>
              <a:t>Исключили </a:t>
            </a:r>
            <a:r>
              <a:rPr sz="5250" b="1" spc="-285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85" dirty="0">
                <a:latin typeface="Arial"/>
                <a:cs typeface="Arial"/>
              </a:rPr>
              <a:t>м</a:t>
            </a: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-434" dirty="0">
                <a:latin typeface="Arial"/>
                <a:cs typeface="Arial"/>
              </a:rPr>
              <a:t> о</a:t>
            </a:r>
            <a:r>
              <a:rPr sz="5250" b="1" spc="-265" dirty="0">
                <a:latin typeface="Arial"/>
                <a:cs typeface="Arial"/>
              </a:rPr>
              <a:t>б  </a:t>
            </a:r>
            <a:r>
              <a:rPr sz="5250" b="1" spc="-345" dirty="0">
                <a:latin typeface="Arial"/>
                <a:cs typeface="Arial"/>
              </a:rPr>
              <a:t>обучении </a:t>
            </a:r>
            <a:r>
              <a:rPr sz="5250" b="1" spc="-34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700" dirty="0">
                <a:latin typeface="Arial"/>
                <a:cs typeface="Arial"/>
              </a:rPr>
              <a:t>в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370" dirty="0">
                <a:latin typeface="Arial"/>
                <a:cs typeface="Arial"/>
              </a:rPr>
              <a:t>з</a:t>
            </a:r>
            <a:r>
              <a:rPr sz="5250" b="1" spc="-405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в 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70" dirty="0">
                <a:latin typeface="Arial"/>
                <a:cs typeface="Arial"/>
              </a:rPr>
              <a:t>а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401"/>
            <a:ext cx="5065395" cy="43592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102235">
              <a:lnSpc>
                <a:spcPts val="2920"/>
              </a:lnSpc>
              <a:spcBef>
                <a:spcPts val="385"/>
              </a:spcBef>
            </a:pP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5" dirty="0">
                <a:latin typeface="Tahoma"/>
                <a:cs typeface="Tahoma"/>
              </a:rPr>
              <a:t>!</a:t>
            </a:r>
            <a:r>
              <a:rPr sz="2600" spc="-335" dirty="0">
                <a:latin typeface="Tahoma"/>
                <a:cs typeface="Tahoma"/>
              </a:rPr>
              <a:t> </a:t>
            </a: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0" dirty="0">
                <a:latin typeface="Tahoma"/>
                <a:cs typeface="Tahoma"/>
              </a:rPr>
              <a:t>б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0" dirty="0">
                <a:latin typeface="Tahoma"/>
                <a:cs typeface="Tahoma"/>
              </a:rPr>
              <a:t>-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70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615" dirty="0">
                <a:latin typeface="Tahoma"/>
                <a:cs typeface="Tahoma"/>
              </a:rPr>
              <a:t>Д</a:t>
            </a:r>
            <a:r>
              <a:rPr sz="2600" spc="490" dirty="0">
                <a:latin typeface="Tahoma"/>
                <a:cs typeface="Tahoma"/>
              </a:rPr>
              <a:t>П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35" dirty="0">
                <a:latin typeface="Tahoma"/>
                <a:cs typeface="Tahoma"/>
              </a:rPr>
              <a:t>з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75" dirty="0">
                <a:latin typeface="Tahoma"/>
                <a:cs typeface="Tahoma"/>
              </a:rPr>
              <a:t>н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ю.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1490"/>
              </a:spcBef>
            </a:pPr>
            <a:r>
              <a:rPr sz="2600" spc="35" dirty="0">
                <a:latin typeface="Tahoma"/>
                <a:cs typeface="Tahoma"/>
              </a:rPr>
              <a:t>Л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endParaRPr sz="2600">
              <a:latin typeface="Tahoma"/>
              <a:cs typeface="Tahoma"/>
            </a:endParaRPr>
          </a:p>
          <a:p>
            <a:pPr marL="12700" marR="219710">
              <a:lnSpc>
                <a:spcPts val="2930"/>
              </a:lnSpc>
              <a:spcBef>
                <a:spcPts val="155"/>
              </a:spcBef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35" dirty="0">
                <a:latin typeface="Tahoma"/>
                <a:cs typeface="Tahoma"/>
              </a:rPr>
              <a:t>з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370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у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35" dirty="0">
                <a:latin typeface="Tahoma"/>
                <a:cs typeface="Tahoma"/>
              </a:rPr>
              <a:t>ющ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0" dirty="0">
                <a:latin typeface="Tahoma"/>
                <a:cs typeface="Tahoma"/>
              </a:rPr>
              <a:t>г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90" dirty="0">
                <a:latin typeface="Tahoma"/>
                <a:cs typeface="Tahoma"/>
              </a:rPr>
              <a:t>законодательство.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6"/>
            <a:ext cx="399224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40" dirty="0">
                <a:latin typeface="Arial"/>
                <a:cs typeface="Arial"/>
              </a:rPr>
              <a:t>О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65" dirty="0">
                <a:latin typeface="Arial"/>
                <a:cs typeface="Arial"/>
              </a:rPr>
              <a:t>обучения </a:t>
            </a:r>
            <a:r>
              <a:rPr sz="5250" b="1" spc="-360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детей</a:t>
            </a:r>
            <a:endParaRPr sz="5250">
              <a:latin typeface="Arial"/>
              <a:cs typeface="Arial"/>
            </a:endParaRPr>
          </a:p>
          <a:p>
            <a:pPr marL="12700">
              <a:lnSpc>
                <a:spcPts val="5250"/>
              </a:lnSpc>
            </a:pPr>
            <a:r>
              <a:rPr sz="5250" b="1" spc="-585" dirty="0">
                <a:latin typeface="Arial"/>
                <a:cs typeface="Arial"/>
              </a:rPr>
              <a:t>с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</a:t>
            </a:r>
            <a:r>
              <a:rPr sz="5250" b="1" spc="-575" dirty="0">
                <a:latin typeface="Arial"/>
                <a:cs typeface="Arial"/>
              </a:rPr>
              <a:t>В</a:t>
            </a:r>
            <a:r>
              <a:rPr sz="5250" b="1" spc="-405" dirty="0">
                <a:latin typeface="Arial"/>
                <a:cs typeface="Arial"/>
              </a:rPr>
              <a:t> </a:t>
            </a:r>
            <a:r>
              <a:rPr sz="5250" b="1" spc="-475" dirty="0">
                <a:latin typeface="Arial"/>
                <a:cs typeface="Arial"/>
              </a:rPr>
              <a:t>З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401"/>
            <a:ext cx="4993640" cy="51022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706120">
              <a:lnSpc>
                <a:spcPts val="2930"/>
              </a:lnSpc>
              <a:spcBef>
                <a:spcPts val="380"/>
              </a:spcBef>
            </a:pPr>
            <a:r>
              <a:rPr sz="2600" spc="190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45" dirty="0">
                <a:latin typeface="Tahoma"/>
                <a:cs typeface="Tahoma"/>
              </a:rPr>
              <a:t>й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05" dirty="0">
                <a:latin typeface="Tahoma"/>
                <a:cs typeface="Tahoma"/>
              </a:rPr>
              <a:t>С 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310" dirty="0">
                <a:latin typeface="Tahoma"/>
                <a:cs typeface="Tahoma"/>
              </a:rPr>
              <a:t>А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5" dirty="0">
                <a:latin typeface="Tahoma"/>
                <a:cs typeface="Tahoma"/>
              </a:rPr>
              <a:t>!</a:t>
            </a:r>
            <a:endParaRPr sz="2600">
              <a:latin typeface="Tahoma"/>
              <a:cs typeface="Tahoma"/>
            </a:endParaRPr>
          </a:p>
          <a:p>
            <a:pPr marL="12700" marR="265430">
              <a:lnSpc>
                <a:spcPts val="2920"/>
              </a:lnSpc>
              <a:spcBef>
                <a:spcPts val="1720"/>
              </a:spcBef>
            </a:pPr>
            <a:r>
              <a:rPr sz="2600" spc="310" dirty="0">
                <a:latin typeface="Tahoma"/>
                <a:cs typeface="Tahoma"/>
              </a:rPr>
              <a:t>А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10" dirty="0">
                <a:latin typeface="Tahoma"/>
                <a:cs typeface="Tahoma"/>
              </a:rPr>
              <a:t>разрабатывать </a:t>
            </a:r>
            <a:r>
              <a:rPr sz="2600" spc="-120" dirty="0">
                <a:latin typeface="Tahoma"/>
                <a:cs typeface="Tahoma"/>
              </a:rPr>
              <a:t>на </a:t>
            </a:r>
            <a:r>
              <a:rPr sz="2600" spc="-80" dirty="0">
                <a:latin typeface="Tahoma"/>
                <a:cs typeface="Tahoma"/>
              </a:rPr>
              <a:t>основе </a:t>
            </a:r>
            <a:r>
              <a:rPr sz="2600" spc="-45" dirty="0">
                <a:latin typeface="Tahoma"/>
                <a:cs typeface="Tahoma"/>
              </a:rPr>
              <a:t>нового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105" dirty="0">
                <a:latin typeface="Tahoma"/>
                <a:cs typeface="Tahoma"/>
              </a:rPr>
              <a:t>О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95" dirty="0">
                <a:latin typeface="Tahoma"/>
                <a:cs typeface="Tahoma"/>
              </a:rPr>
              <a:t>вариации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70" dirty="0">
                <a:latin typeface="Tahoma"/>
                <a:cs typeface="Tahoma"/>
              </a:rPr>
              <a:t>предметов.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Например,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35" dirty="0">
                <a:latin typeface="Tahoma"/>
                <a:cs typeface="Tahoma"/>
              </a:rPr>
              <a:t>ю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25"/>
              </a:spcBef>
            </a:pP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у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37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у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5"/>
              </a:lnSpc>
            </a:pPr>
            <a:r>
              <a:rPr sz="2600" spc="24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endParaRPr sz="2600">
              <a:latin typeface="Tahoma"/>
              <a:cs typeface="Tahoma"/>
            </a:endParaRPr>
          </a:p>
          <a:p>
            <a:pPr marL="12700" marR="687705">
              <a:lnSpc>
                <a:spcPts val="2930"/>
              </a:lnSpc>
              <a:spcBef>
                <a:spcPts val="155"/>
              </a:spcBef>
            </a:pPr>
            <a:r>
              <a:rPr sz="2600" spc="310" dirty="0">
                <a:latin typeface="Tahoma"/>
                <a:cs typeface="Tahoma"/>
              </a:rPr>
              <a:t>А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30" dirty="0">
                <a:latin typeface="Tahoma"/>
                <a:cs typeface="Tahoma"/>
              </a:rPr>
              <a:t>ъ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601</a:t>
            </a:r>
            <a:r>
              <a:rPr sz="2600" spc="-130" dirty="0">
                <a:latin typeface="Tahoma"/>
                <a:cs typeface="Tahoma"/>
              </a:rPr>
              <a:t>8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844556"/>
            <a:ext cx="396494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65" dirty="0">
                <a:latin typeface="Arial"/>
                <a:cs typeface="Arial"/>
              </a:rPr>
              <a:t>оснащению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7875" b="1" spc="-419" baseline="-12169" dirty="0">
                <a:latin typeface="Arial"/>
                <a:cs typeface="Arial"/>
              </a:rPr>
              <a:t>Конкретизировали</a:t>
            </a:r>
            <a:r>
              <a:rPr sz="7875" b="1" spc="644" baseline="-12169" dirty="0">
                <a:latin typeface="Arial"/>
                <a:cs typeface="Arial"/>
              </a:rPr>
              <a:t> </a:t>
            </a:r>
            <a:r>
              <a:rPr sz="2600" spc="35" dirty="0"/>
              <a:t>На</a:t>
            </a:r>
            <a:r>
              <a:rPr sz="2600" spc="-265" dirty="0"/>
              <a:t> </a:t>
            </a:r>
            <a:r>
              <a:rPr sz="2600" spc="-75" dirty="0"/>
              <a:t>уровне</a:t>
            </a:r>
            <a:r>
              <a:rPr sz="2600" spc="-275" dirty="0"/>
              <a:t> </a:t>
            </a:r>
            <a:r>
              <a:rPr sz="2600" spc="420" dirty="0"/>
              <a:t>ООО</a:t>
            </a:r>
            <a:r>
              <a:rPr sz="2600" spc="-325" dirty="0"/>
              <a:t> </a:t>
            </a:r>
            <a:r>
              <a:rPr sz="2600" spc="-70" dirty="0"/>
              <a:t>установили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0480" y="739876"/>
            <a:ext cx="4455160" cy="32448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803910" algn="just">
              <a:lnSpc>
                <a:spcPts val="2930"/>
              </a:lnSpc>
              <a:spcBef>
                <a:spcPts val="380"/>
              </a:spcBef>
            </a:pP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5" dirty="0">
                <a:latin typeface="Tahoma"/>
                <a:cs typeface="Tahoma"/>
              </a:rPr>
              <a:t>ю 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1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95" dirty="0">
                <a:latin typeface="Tahoma"/>
                <a:cs typeface="Tahoma"/>
              </a:rPr>
              <a:t>р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14" dirty="0">
                <a:latin typeface="Tahoma"/>
                <a:cs typeface="Tahoma"/>
              </a:rPr>
              <a:t>ы  </a:t>
            </a:r>
            <a:r>
              <a:rPr sz="2600" spc="-70" dirty="0">
                <a:latin typeface="Tahoma"/>
                <a:cs typeface="Tahoma"/>
              </a:rPr>
              <a:t>естественно-научного </a:t>
            </a:r>
            <a:r>
              <a:rPr sz="2600" spc="-114" dirty="0">
                <a:latin typeface="Tahoma"/>
                <a:cs typeface="Tahoma"/>
              </a:rPr>
              <a:t>цикла </a:t>
            </a:r>
            <a:r>
              <a:rPr sz="2600" spc="-11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77800"/>
            <a:ext cx="7012305" cy="2159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5" dirty="0">
                <a:latin typeface="Arial"/>
                <a:cs typeface="Arial"/>
              </a:rPr>
              <a:t>До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25" dirty="0">
                <a:latin typeface="Arial"/>
                <a:cs typeface="Arial"/>
              </a:rPr>
              <a:t>3</a:t>
            </a:r>
            <a:r>
              <a:rPr sz="5250" b="1" spc="-525" dirty="0">
                <a:latin typeface="Arial"/>
                <a:cs typeface="Arial"/>
              </a:rPr>
              <a:t>0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0</a:t>
            </a:r>
            <a:r>
              <a:rPr sz="5250" b="1" spc="-525" dirty="0">
                <a:latin typeface="Arial"/>
                <a:cs typeface="Arial"/>
              </a:rPr>
              <a:t>6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202</a:t>
            </a:r>
            <a:r>
              <a:rPr sz="5250" b="1" spc="-185" dirty="0">
                <a:latin typeface="Arial"/>
                <a:cs typeface="Arial"/>
              </a:rPr>
              <a:t>2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275" dirty="0">
                <a:latin typeface="Arial"/>
                <a:cs typeface="Arial"/>
              </a:rPr>
              <a:t>о  </a:t>
            </a:r>
            <a:r>
              <a:rPr sz="5250" b="1" spc="-225" dirty="0">
                <a:latin typeface="Arial"/>
                <a:cs typeface="Arial"/>
              </a:rPr>
              <a:t>у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805" dirty="0">
                <a:latin typeface="Arial"/>
                <a:cs typeface="Arial"/>
              </a:rPr>
              <a:t>ь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10" dirty="0">
                <a:latin typeface="Arial"/>
                <a:cs typeface="Arial"/>
              </a:rPr>
              <a:t>в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465" dirty="0">
                <a:latin typeface="Arial"/>
                <a:cs typeface="Arial"/>
              </a:rPr>
              <a:t>ю</a:t>
            </a:r>
            <a:r>
              <a:rPr sz="5250" b="1" spc="-385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ОО</a:t>
            </a:r>
            <a:r>
              <a:rPr sz="5250" b="1" spc="185" dirty="0">
                <a:latin typeface="Arial"/>
                <a:cs typeface="Arial"/>
              </a:rPr>
              <a:t>П  </a:t>
            </a:r>
            <a:r>
              <a:rPr sz="5250" b="1" spc="480" dirty="0">
                <a:latin typeface="Arial"/>
                <a:cs typeface="Arial"/>
              </a:rPr>
              <a:t>НОО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815" y="0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30" dirty="0">
                <a:solidFill>
                  <a:srgbClr val="E10000"/>
                </a:solidFill>
                <a:latin typeface="Arial"/>
                <a:cs typeface="Arial"/>
              </a:rPr>
              <a:t>8</a:t>
            </a:r>
            <a:endParaRPr sz="15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6372" y="1977263"/>
            <a:ext cx="110109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95" dirty="0">
                <a:solidFill>
                  <a:srgbClr val="E10000"/>
                </a:solidFill>
                <a:latin typeface="Tahoma"/>
                <a:cs typeface="Tahoma"/>
              </a:rPr>
              <a:t>месяцев,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6372" y="2263013"/>
            <a:ext cx="2334895" cy="941069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180" dirty="0">
                <a:latin typeface="Tahoma"/>
                <a:cs typeface="Tahoma"/>
              </a:rPr>
              <a:t>ч</a:t>
            </a:r>
            <a:r>
              <a:rPr sz="2250" spc="-5" dirty="0">
                <a:latin typeface="Tahoma"/>
                <a:cs typeface="Tahoma"/>
              </a:rPr>
              <a:t>т</a:t>
            </a:r>
            <a:r>
              <a:rPr sz="2250" spc="-30" dirty="0">
                <a:latin typeface="Tahoma"/>
                <a:cs typeface="Tahoma"/>
              </a:rPr>
              <a:t>о</a:t>
            </a:r>
            <a:r>
              <a:rPr sz="2250" spc="-40" dirty="0">
                <a:latin typeface="Tahoma"/>
                <a:cs typeface="Tahoma"/>
              </a:rPr>
              <a:t>б</a:t>
            </a:r>
            <a:r>
              <a:rPr sz="2250" spc="-165" dirty="0">
                <a:latin typeface="Tahoma"/>
                <a:cs typeface="Tahoma"/>
              </a:rPr>
              <a:t>ы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75" dirty="0">
                <a:latin typeface="Tahoma"/>
                <a:cs typeface="Tahoma"/>
              </a:rPr>
              <a:t>у</a:t>
            </a:r>
            <a:r>
              <a:rPr sz="2250" spc="-5" dirty="0">
                <a:latin typeface="Tahoma"/>
                <a:cs typeface="Tahoma"/>
              </a:rPr>
              <a:t>т</a:t>
            </a: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-135" dirty="0">
                <a:latin typeface="Tahoma"/>
                <a:cs typeface="Tahoma"/>
              </a:rPr>
              <a:t>е</a:t>
            </a:r>
            <a:r>
              <a:rPr sz="2250" spc="-45" dirty="0">
                <a:latin typeface="Tahoma"/>
                <a:cs typeface="Tahoma"/>
              </a:rPr>
              <a:t>р</a:t>
            </a:r>
            <a:r>
              <a:rPr sz="2250" spc="15" dirty="0">
                <a:latin typeface="Tahoma"/>
                <a:cs typeface="Tahoma"/>
              </a:rPr>
              <a:t>д</a:t>
            </a:r>
            <a:r>
              <a:rPr sz="2250" spc="-70" dirty="0">
                <a:latin typeface="Tahoma"/>
                <a:cs typeface="Tahoma"/>
              </a:rPr>
              <a:t>и</a:t>
            </a:r>
            <a:r>
              <a:rPr sz="2250" spc="-5" dirty="0">
                <a:latin typeface="Tahoma"/>
                <a:cs typeface="Tahoma"/>
              </a:rPr>
              <a:t>т</a:t>
            </a:r>
            <a:r>
              <a:rPr sz="2250" spc="-120" dirty="0">
                <a:latin typeface="Tahoma"/>
                <a:cs typeface="Tahoma"/>
              </a:rPr>
              <a:t>ь  </a:t>
            </a:r>
            <a:r>
              <a:rPr sz="2250" spc="-75" dirty="0">
                <a:latin typeface="Tahoma"/>
                <a:cs typeface="Tahoma"/>
              </a:rPr>
              <a:t>н</a:t>
            </a:r>
            <a:r>
              <a:rPr sz="2250" spc="-30" dirty="0">
                <a:latin typeface="Tahoma"/>
                <a:cs typeface="Tahoma"/>
              </a:rPr>
              <a:t>о</a:t>
            </a: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-135" dirty="0">
                <a:latin typeface="Tahoma"/>
                <a:cs typeface="Tahoma"/>
              </a:rPr>
              <a:t>ы</a:t>
            </a:r>
            <a:r>
              <a:rPr sz="2250" spc="-165" dirty="0">
                <a:latin typeface="Tahoma"/>
                <a:cs typeface="Tahoma"/>
              </a:rPr>
              <a:t>е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355" dirty="0">
                <a:latin typeface="Tahoma"/>
                <a:cs typeface="Tahoma"/>
              </a:rPr>
              <a:t>О</a:t>
            </a:r>
            <a:r>
              <a:rPr sz="2250" spc="195" dirty="0">
                <a:latin typeface="Tahoma"/>
                <a:cs typeface="Tahoma"/>
              </a:rPr>
              <a:t>П</a:t>
            </a:r>
            <a:r>
              <a:rPr sz="2250" spc="-245" dirty="0">
                <a:latin typeface="Tahoma"/>
                <a:cs typeface="Tahoma"/>
              </a:rPr>
              <a:t> </a:t>
            </a:r>
            <a:r>
              <a:rPr sz="2250" spc="355" dirty="0">
                <a:latin typeface="Tahoma"/>
                <a:cs typeface="Tahoma"/>
              </a:rPr>
              <a:t>Н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150" dirty="0">
                <a:latin typeface="Tahoma"/>
                <a:cs typeface="Tahoma"/>
              </a:rPr>
              <a:t>О  </a:t>
            </a:r>
            <a:r>
              <a:rPr sz="2250" spc="-70" dirty="0">
                <a:latin typeface="Tahoma"/>
                <a:cs typeface="Tahoma"/>
              </a:rPr>
              <a:t>и</a:t>
            </a:r>
            <a:r>
              <a:rPr sz="2250" spc="-254" dirty="0">
                <a:latin typeface="Tahoma"/>
                <a:cs typeface="Tahoma"/>
              </a:rPr>
              <a:t> </a:t>
            </a:r>
            <a:r>
              <a:rPr sz="2250" spc="430" dirty="0">
                <a:latin typeface="Tahoma"/>
                <a:cs typeface="Tahoma"/>
              </a:rPr>
              <a:t>ОО</a:t>
            </a:r>
            <a:r>
              <a:rPr sz="2250" spc="240" dirty="0">
                <a:latin typeface="Tahoma"/>
                <a:cs typeface="Tahoma"/>
              </a:rPr>
              <a:t>О</a:t>
            </a:r>
            <a:endParaRPr sz="225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3305175"/>
            <a:ext cx="10667999" cy="246697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03936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65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90" dirty="0">
                <a:latin typeface="Arial"/>
                <a:cs typeface="Arial"/>
              </a:rPr>
              <a:t>г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25" dirty="0">
                <a:latin typeface="Arial"/>
                <a:cs typeface="Arial"/>
              </a:rPr>
              <a:t>у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509" dirty="0">
                <a:latin typeface="Arial"/>
                <a:cs typeface="Arial"/>
              </a:rPr>
              <a:t>ь  </a:t>
            </a:r>
            <a:r>
              <a:rPr sz="5250" b="1" spc="480" dirty="0">
                <a:latin typeface="Arial"/>
                <a:cs typeface="Arial"/>
              </a:rPr>
              <a:t>ООП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123815" cy="49498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70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300" dirty="0">
                <a:latin typeface="Tahoma"/>
                <a:cs typeface="Tahoma"/>
              </a:rPr>
              <a:t>1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300" dirty="0">
                <a:latin typeface="Tahoma"/>
                <a:cs typeface="Tahoma"/>
              </a:rPr>
              <a:t>5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сс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у  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55" dirty="0">
                <a:latin typeface="Tahoma"/>
                <a:cs typeface="Tahoma"/>
              </a:rPr>
              <a:t>возможность </a:t>
            </a:r>
            <a:r>
              <a:rPr sz="2600" spc="-75" dirty="0">
                <a:latin typeface="Tahoma"/>
                <a:cs typeface="Tahoma"/>
              </a:rPr>
              <a:t>ознакомиться с </a:t>
            </a:r>
            <a:r>
              <a:rPr sz="2600" spc="-7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125" dirty="0">
                <a:latin typeface="Tahoma"/>
                <a:cs typeface="Tahoma"/>
              </a:rPr>
              <a:t>(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4 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30" dirty="0">
                <a:latin typeface="Tahoma"/>
                <a:cs typeface="Tahoma"/>
              </a:rPr>
              <a:t>3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т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44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30" dirty="0">
                <a:latin typeface="Tahoma"/>
                <a:cs typeface="Tahoma"/>
              </a:rPr>
              <a:t>2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т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</a:t>
            </a:r>
            <a:r>
              <a:rPr sz="2600" spc="-130" dirty="0">
                <a:latin typeface="Tahoma"/>
                <a:cs typeface="Tahoma"/>
              </a:rPr>
              <a:t>5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150" dirty="0">
                <a:latin typeface="Tahoma"/>
                <a:cs typeface="Tahoma"/>
              </a:rPr>
              <a:t>№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273</a:t>
            </a:r>
            <a:r>
              <a:rPr sz="2600" spc="-70" dirty="0">
                <a:latin typeface="Tahoma"/>
                <a:cs typeface="Tahoma"/>
              </a:rPr>
              <a:t>-  </a:t>
            </a:r>
            <a:r>
              <a:rPr sz="2600" spc="85" dirty="0">
                <a:latin typeface="Tahoma"/>
                <a:cs typeface="Tahoma"/>
              </a:rPr>
              <a:t>ФЗ).</a:t>
            </a:r>
            <a:endParaRPr sz="2600">
              <a:latin typeface="Tahoma"/>
              <a:cs typeface="Tahoma"/>
            </a:endParaRPr>
          </a:p>
          <a:p>
            <a:pPr marL="78740" marR="417830" indent="-66675">
              <a:lnSpc>
                <a:spcPts val="2930"/>
              </a:lnSpc>
              <a:spcBef>
                <a:spcPts val="1685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йни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–  </a:t>
            </a:r>
            <a:r>
              <a:rPr sz="2600" spc="-170" dirty="0">
                <a:latin typeface="Tahoma"/>
                <a:cs typeface="Tahoma"/>
              </a:rPr>
              <a:t>29.06.2022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(30.06.2022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надо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855"/>
              </a:lnSpc>
            </a:pP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ний</a:t>
            </a:r>
            <a:r>
              <a:rPr sz="2600" spc="125" dirty="0">
                <a:latin typeface="Tahoma"/>
                <a:cs typeface="Tahoma"/>
              </a:rPr>
              <a:t>)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0</a:t>
            </a:r>
            <a:r>
              <a:rPr sz="2600" spc="-225" dirty="0">
                <a:latin typeface="Tahoma"/>
                <a:cs typeface="Tahoma"/>
              </a:rPr>
              <a:t>1</a:t>
            </a:r>
            <a:r>
              <a:rPr sz="2600" spc="-114" dirty="0">
                <a:latin typeface="Tahoma"/>
                <a:cs typeface="Tahoma"/>
              </a:rPr>
              <a:t>.</a:t>
            </a:r>
            <a:r>
              <a:rPr sz="2600" spc="-150" dirty="0">
                <a:latin typeface="Tahoma"/>
                <a:cs typeface="Tahoma"/>
              </a:rPr>
              <a:t>0</a:t>
            </a:r>
            <a:r>
              <a:rPr sz="2600" spc="-300" dirty="0">
                <a:latin typeface="Tahoma"/>
                <a:cs typeface="Tahoma"/>
              </a:rPr>
              <a:t>9</a:t>
            </a:r>
            <a:r>
              <a:rPr sz="2600" spc="-114" dirty="0">
                <a:latin typeface="Tahoma"/>
                <a:cs typeface="Tahoma"/>
              </a:rPr>
              <a:t>.</a:t>
            </a:r>
            <a:r>
              <a:rPr sz="2600" spc="-150" dirty="0">
                <a:latin typeface="Tahoma"/>
                <a:cs typeface="Tahoma"/>
              </a:rPr>
              <a:t>202</a:t>
            </a:r>
            <a:r>
              <a:rPr sz="2600" spc="-225" dirty="0">
                <a:latin typeface="Tahoma"/>
                <a:cs typeface="Tahoma"/>
              </a:rPr>
              <a:t>2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77800"/>
            <a:ext cx="7259320" cy="5588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95" dirty="0">
                <a:solidFill>
                  <a:srgbClr val="E10000"/>
                </a:solidFill>
                <a:latin typeface="Arial"/>
                <a:cs typeface="Arial"/>
              </a:rPr>
              <a:t>Ч</a:t>
            </a:r>
            <a:r>
              <a:rPr sz="5250" b="1" spc="45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2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340" dirty="0">
                <a:solidFill>
                  <a:srgbClr val="E10000"/>
                </a:solidFill>
                <a:latin typeface="Arial"/>
                <a:cs typeface="Arial"/>
              </a:rPr>
              <a:t>д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120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805" dirty="0">
                <a:solidFill>
                  <a:srgbClr val="E10000"/>
                </a:solidFill>
                <a:latin typeface="Arial"/>
                <a:cs typeface="Arial"/>
              </a:rPr>
              <a:t>ь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58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5250" b="1" spc="-42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300" dirty="0">
                <a:solidFill>
                  <a:srgbClr val="E10000"/>
                </a:solidFill>
                <a:latin typeface="Arial"/>
                <a:cs typeface="Arial"/>
              </a:rPr>
              <a:t>у</a:t>
            </a:r>
            <a:r>
              <a:rPr sz="5250" b="1" spc="-350" dirty="0">
                <a:solidFill>
                  <a:srgbClr val="E10000"/>
                </a:solidFill>
                <a:latin typeface="Arial"/>
                <a:cs typeface="Arial"/>
              </a:rPr>
              <a:t>ч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25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5250" b="1" spc="-310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5250" b="1" spc="65" dirty="0">
                <a:solidFill>
                  <a:srgbClr val="E10000"/>
                </a:solidFill>
                <a:latin typeface="Arial"/>
                <a:cs typeface="Arial"/>
              </a:rPr>
              <a:t>к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-360" dirty="0">
                <a:solidFill>
                  <a:srgbClr val="E10000"/>
                </a:solidFill>
                <a:latin typeface="Arial"/>
                <a:cs typeface="Arial"/>
              </a:rPr>
              <a:t>м</a:t>
            </a:r>
            <a:r>
              <a:rPr sz="5250" b="1" spc="-38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5250" b="1" spc="-80" dirty="0">
                <a:solidFill>
                  <a:srgbClr val="E10000"/>
                </a:solidFill>
                <a:latin typeface="Arial"/>
                <a:cs typeface="Arial"/>
              </a:rPr>
              <a:t>,  </a:t>
            </a:r>
            <a:r>
              <a:rPr sz="5250" b="1" spc="-10" dirty="0">
                <a:solidFill>
                  <a:srgbClr val="E10000"/>
                </a:solidFill>
                <a:latin typeface="Arial"/>
                <a:cs typeface="Arial"/>
              </a:rPr>
              <a:t>к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45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215" dirty="0">
                <a:solidFill>
                  <a:srgbClr val="E10000"/>
                </a:solidFill>
                <a:latin typeface="Arial"/>
                <a:cs typeface="Arial"/>
              </a:rPr>
              <a:t>р</a:t>
            </a:r>
            <a:r>
              <a:rPr sz="5250" b="1" spc="-960" dirty="0">
                <a:solidFill>
                  <a:srgbClr val="E10000"/>
                </a:solidFill>
                <a:latin typeface="Arial"/>
                <a:cs typeface="Arial"/>
              </a:rPr>
              <a:t>ы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54" dirty="0">
                <a:solidFill>
                  <a:srgbClr val="E10000"/>
                </a:solidFill>
                <a:latin typeface="Arial"/>
                <a:cs typeface="Arial"/>
              </a:rPr>
              <a:t>п</a:t>
            </a:r>
            <a:r>
              <a:rPr sz="5250" b="1" spc="-215" dirty="0">
                <a:solidFill>
                  <a:srgbClr val="E10000"/>
                </a:solidFill>
                <a:latin typeface="Arial"/>
                <a:cs typeface="Arial"/>
              </a:rPr>
              <a:t>р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265" dirty="0">
                <a:solidFill>
                  <a:srgbClr val="E10000"/>
                </a:solidFill>
                <a:latin typeface="Arial"/>
                <a:cs typeface="Arial"/>
              </a:rPr>
              <a:t>д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175" dirty="0">
                <a:solidFill>
                  <a:srgbClr val="E10000"/>
                </a:solidFill>
                <a:latin typeface="Arial"/>
                <a:cs typeface="Arial"/>
              </a:rPr>
              <a:t>ж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-440" dirty="0">
                <a:solidFill>
                  <a:srgbClr val="E10000"/>
                </a:solidFill>
                <a:latin typeface="Arial"/>
                <a:cs typeface="Arial"/>
              </a:rPr>
              <a:t>ю</a:t>
            </a:r>
            <a:r>
              <a:rPr sz="5250" b="1" spc="50" dirty="0">
                <a:solidFill>
                  <a:srgbClr val="E10000"/>
                </a:solidFill>
                <a:latin typeface="Arial"/>
                <a:cs typeface="Arial"/>
              </a:rPr>
              <a:t>т  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395" dirty="0">
                <a:solidFill>
                  <a:srgbClr val="E10000"/>
                </a:solidFill>
                <a:latin typeface="Arial"/>
                <a:cs typeface="Arial"/>
              </a:rPr>
              <a:t>б</a:t>
            </a:r>
            <a:r>
              <a:rPr sz="5250" b="1" spc="-300" dirty="0">
                <a:solidFill>
                  <a:srgbClr val="E10000"/>
                </a:solidFill>
                <a:latin typeface="Arial"/>
                <a:cs typeface="Arial"/>
              </a:rPr>
              <a:t>у</a:t>
            </a:r>
            <a:r>
              <a:rPr sz="5250" b="1" spc="-350" dirty="0">
                <a:solidFill>
                  <a:srgbClr val="E10000"/>
                </a:solidFill>
                <a:latin typeface="Arial"/>
                <a:cs typeface="Arial"/>
              </a:rPr>
              <a:t>ч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120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835" dirty="0">
                <a:solidFill>
                  <a:srgbClr val="E10000"/>
                </a:solidFill>
                <a:latin typeface="Arial"/>
                <a:cs typeface="Arial"/>
              </a:rPr>
              <a:t>ь</a:t>
            </a:r>
            <a:r>
              <a:rPr sz="5250" b="1" spc="-600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5250" b="1" spc="-415" dirty="0">
                <a:solidFill>
                  <a:srgbClr val="E10000"/>
                </a:solidFill>
                <a:latin typeface="Arial"/>
                <a:cs typeface="Arial"/>
              </a:rPr>
              <a:t>я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700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5250" b="1" spc="-39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180" dirty="0">
                <a:solidFill>
                  <a:srgbClr val="E10000"/>
                </a:solidFill>
                <a:latin typeface="Arial"/>
                <a:cs typeface="Arial"/>
              </a:rPr>
              <a:t>ш</a:t>
            </a:r>
            <a:r>
              <a:rPr sz="5250" b="1" spc="-10" dirty="0">
                <a:solidFill>
                  <a:srgbClr val="E10000"/>
                </a:solidFill>
                <a:latin typeface="Arial"/>
                <a:cs typeface="Arial"/>
              </a:rPr>
              <a:t>к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910" dirty="0">
                <a:solidFill>
                  <a:srgbClr val="E10000"/>
                </a:solidFill>
                <a:latin typeface="Arial"/>
                <a:cs typeface="Arial"/>
              </a:rPr>
              <a:t>?</a:t>
            </a:r>
            <a:endParaRPr sz="5250">
              <a:latin typeface="Arial"/>
              <a:cs typeface="Arial"/>
            </a:endParaRPr>
          </a:p>
          <a:p>
            <a:pPr marL="12700" marR="259079">
              <a:lnSpc>
                <a:spcPts val="5250"/>
              </a:lnSpc>
              <a:spcBef>
                <a:spcPts val="750"/>
              </a:spcBef>
            </a:pPr>
            <a:r>
              <a:rPr sz="5250" b="1" spc="270" dirty="0">
                <a:latin typeface="Arial"/>
                <a:cs typeface="Arial"/>
              </a:rPr>
              <a:t>И</a:t>
            </a:r>
            <a:r>
              <a:rPr sz="5250" b="1" spc="-270" dirty="0">
                <a:latin typeface="Arial"/>
                <a:cs typeface="Arial"/>
              </a:rPr>
              <a:t>х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509" dirty="0">
                <a:latin typeface="Arial"/>
                <a:cs typeface="Arial"/>
              </a:rPr>
              <a:t>о</a:t>
            </a:r>
            <a:r>
              <a:rPr sz="5250" b="1" spc="175" dirty="0">
                <a:latin typeface="Arial"/>
                <a:cs typeface="Arial"/>
              </a:rPr>
              <a:t>ж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330" dirty="0">
                <a:latin typeface="Arial"/>
                <a:cs typeface="Arial"/>
              </a:rPr>
              <a:t>м</a:t>
            </a:r>
            <a:endParaRPr sz="5250">
              <a:latin typeface="Arial"/>
              <a:cs typeface="Arial"/>
            </a:endParaRPr>
          </a:p>
          <a:p>
            <a:pPr marL="12700" marR="62865">
              <a:lnSpc>
                <a:spcPts val="5250"/>
              </a:lnSpc>
            </a:pPr>
            <a:r>
              <a:rPr sz="5250" b="1" spc="160" dirty="0">
                <a:latin typeface="Arial"/>
                <a:cs typeface="Arial"/>
              </a:rPr>
              <a:t>Ф</a:t>
            </a:r>
            <a:r>
              <a:rPr sz="5250" b="1" spc="320" dirty="0">
                <a:latin typeface="Arial"/>
                <a:cs typeface="Arial"/>
              </a:rPr>
              <a:t>Г</a:t>
            </a:r>
            <a:r>
              <a:rPr sz="5250" b="1" spc="565" dirty="0">
                <a:latin typeface="Arial"/>
                <a:cs typeface="Arial"/>
              </a:rPr>
              <a:t>О</a:t>
            </a:r>
            <a:r>
              <a:rPr sz="5250" b="1" spc="-345" dirty="0">
                <a:latin typeface="Arial"/>
                <a:cs typeface="Arial"/>
              </a:rPr>
              <a:t>С</a:t>
            </a:r>
            <a:r>
              <a:rPr sz="5250" b="1" spc="-80" dirty="0">
                <a:latin typeface="Arial"/>
                <a:cs typeface="Arial"/>
              </a:rPr>
              <a:t>,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80" dirty="0">
                <a:latin typeface="Arial"/>
                <a:cs typeface="Arial"/>
              </a:rPr>
              <a:t>ш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80" dirty="0">
                <a:latin typeface="Arial"/>
                <a:cs typeface="Arial"/>
              </a:rPr>
              <a:t>,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400" dirty="0">
                <a:latin typeface="Arial"/>
                <a:cs typeface="Arial"/>
              </a:rPr>
              <a:t>согласие.</a:t>
            </a:r>
            <a:endParaRPr sz="5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20650"/>
            <a:ext cx="503745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-68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10500" b="1" spc="-425" dirty="0">
                <a:solidFill>
                  <a:srgbClr val="E10000"/>
                </a:solidFill>
                <a:latin typeface="Arial"/>
                <a:cs typeface="Arial"/>
              </a:rPr>
              <a:t>п</a:t>
            </a:r>
            <a:r>
              <a:rPr sz="10500" b="1" spc="-969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119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65" dirty="0">
                <a:solidFill>
                  <a:srgbClr val="E10000"/>
                </a:solidFill>
                <a:latin typeface="Arial"/>
                <a:cs typeface="Arial"/>
              </a:rPr>
              <a:t>б</a:t>
            </a:r>
            <a:r>
              <a:rPr sz="10500" b="1" spc="-850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endParaRPr sz="10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1187450"/>
            <a:ext cx="7725409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-725" dirty="0">
                <a:solidFill>
                  <a:srgbClr val="E10000"/>
                </a:solidFill>
                <a:latin typeface="Arial"/>
                <a:cs typeface="Arial"/>
              </a:rPr>
              <a:t>з</a:t>
            </a:r>
            <a:r>
              <a:rPr sz="10500" b="1" spc="-94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85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-143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10500" b="1" spc="-42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645" dirty="0">
                <a:solidFill>
                  <a:srgbClr val="E10000"/>
                </a:solidFill>
                <a:latin typeface="Arial"/>
                <a:cs typeface="Arial"/>
              </a:rPr>
              <a:t>м</a:t>
            </a:r>
            <a:r>
              <a:rPr sz="10500" b="1" spc="-969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42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9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10500" b="1" spc="-25" dirty="0">
                <a:solidFill>
                  <a:srgbClr val="E10000"/>
                </a:solidFill>
                <a:latin typeface="Arial"/>
                <a:cs typeface="Arial"/>
              </a:rPr>
              <a:t>!</a:t>
            </a:r>
            <a:endParaRPr sz="10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732155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15" dirty="0">
                <a:solidFill>
                  <a:srgbClr val="E10000"/>
                </a:solidFill>
                <a:latin typeface="Arial"/>
                <a:cs typeface="Arial"/>
              </a:rPr>
              <a:t>Минпросвещения </a:t>
            </a:r>
            <a:r>
              <a:rPr sz="5250" b="1" spc="-31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25" dirty="0">
                <a:solidFill>
                  <a:srgbClr val="E10000"/>
                </a:solidFill>
                <a:latin typeface="Arial"/>
                <a:cs typeface="Arial"/>
              </a:rPr>
              <a:t>у</a:t>
            </a:r>
            <a:r>
              <a:rPr sz="5250" b="1" spc="120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68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215" dirty="0">
                <a:solidFill>
                  <a:srgbClr val="E10000"/>
                </a:solidFill>
                <a:latin typeface="Arial"/>
                <a:cs typeface="Arial"/>
              </a:rPr>
              <a:t>р</a:t>
            </a:r>
            <a:r>
              <a:rPr sz="5250" b="1" spc="-265" dirty="0">
                <a:solidFill>
                  <a:srgbClr val="E10000"/>
                </a:solidFill>
                <a:latin typeface="Arial"/>
                <a:cs typeface="Arial"/>
              </a:rPr>
              <a:t>д</a:t>
            </a:r>
            <a:r>
              <a:rPr sz="5250" b="1" spc="-310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2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5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68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5250" b="1" spc="-960" dirty="0">
                <a:solidFill>
                  <a:srgbClr val="E10000"/>
                </a:solidFill>
                <a:latin typeface="Arial"/>
                <a:cs typeface="Arial"/>
              </a:rPr>
              <a:t>ы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160" dirty="0">
                <a:solidFill>
                  <a:srgbClr val="E10000"/>
                </a:solidFill>
                <a:latin typeface="Arial"/>
                <a:cs typeface="Arial"/>
              </a:rPr>
              <a:t>Ф</a:t>
            </a:r>
            <a:r>
              <a:rPr sz="5250" b="1" spc="320" dirty="0">
                <a:solidFill>
                  <a:srgbClr val="E10000"/>
                </a:solidFill>
                <a:latin typeface="Arial"/>
                <a:cs typeface="Arial"/>
              </a:rPr>
              <a:t>Г</a:t>
            </a:r>
            <a:r>
              <a:rPr sz="5250" b="1" spc="56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34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3092449"/>
            <a:ext cx="7169150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С</a:t>
            </a:r>
            <a:r>
              <a:rPr sz="5250" b="1" spc="-409" dirty="0">
                <a:latin typeface="Arial"/>
                <a:cs typeface="Arial"/>
              </a:rPr>
              <a:t> </a:t>
            </a:r>
            <a:r>
              <a:rPr sz="5250" b="1" spc="-225" dirty="0">
                <a:latin typeface="Arial"/>
                <a:cs typeface="Arial"/>
              </a:rPr>
              <a:t>0</a:t>
            </a:r>
            <a:r>
              <a:rPr sz="5250" b="1" spc="-375" dirty="0">
                <a:latin typeface="Arial"/>
                <a:cs typeface="Arial"/>
              </a:rPr>
              <a:t>1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0</a:t>
            </a:r>
            <a:r>
              <a:rPr sz="5250" b="1" spc="-525" dirty="0">
                <a:latin typeface="Arial"/>
                <a:cs typeface="Arial"/>
              </a:rPr>
              <a:t>9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202</a:t>
            </a:r>
            <a:r>
              <a:rPr sz="5250" b="1" spc="-185" dirty="0">
                <a:latin typeface="Arial"/>
                <a:cs typeface="Arial"/>
              </a:rPr>
              <a:t>2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180" dirty="0">
                <a:latin typeface="Arial"/>
                <a:cs typeface="Arial"/>
              </a:rPr>
              <a:t>ш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515" dirty="0">
                <a:latin typeface="Arial"/>
                <a:cs typeface="Arial"/>
              </a:rPr>
              <a:t>ы 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440" dirty="0">
                <a:latin typeface="Arial"/>
                <a:cs typeface="Arial"/>
              </a:rPr>
              <a:t>ю</a:t>
            </a:r>
            <a:r>
              <a:rPr sz="5250" b="1" spc="70" dirty="0">
                <a:latin typeface="Arial"/>
                <a:cs typeface="Arial"/>
              </a:rPr>
              <a:t>т</a:t>
            </a:r>
            <a:r>
              <a:rPr sz="5250" b="1" spc="-430" dirty="0">
                <a:latin typeface="Arial"/>
                <a:cs typeface="Arial"/>
              </a:rPr>
              <a:t> </a:t>
            </a:r>
            <a:r>
              <a:rPr sz="5250" b="1" spc="-700" dirty="0">
                <a:latin typeface="Arial"/>
                <a:cs typeface="Arial"/>
              </a:rPr>
              <a:t>в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525" dirty="0">
                <a:latin typeface="Arial"/>
                <a:cs typeface="Arial"/>
              </a:rPr>
              <a:t>1</a:t>
            </a:r>
            <a:r>
              <a:rPr sz="5250" b="1" spc="-30" dirty="0">
                <a:latin typeface="Arial"/>
                <a:cs typeface="Arial"/>
              </a:rPr>
              <a:t>-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600" dirty="0">
                <a:latin typeface="Arial"/>
                <a:cs typeface="Arial"/>
              </a:rPr>
              <a:t>5</a:t>
            </a:r>
            <a:r>
              <a:rPr sz="5250" b="1" spc="-30" dirty="0">
                <a:latin typeface="Arial"/>
                <a:cs typeface="Arial"/>
              </a:rPr>
              <a:t>-</a:t>
            </a:r>
            <a:r>
              <a:rPr sz="5250" b="1" spc="-290" dirty="0">
                <a:latin typeface="Arial"/>
                <a:cs typeface="Arial"/>
              </a:rPr>
              <a:t>е  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600" dirty="0">
                <a:latin typeface="Arial"/>
                <a:cs typeface="Arial"/>
              </a:rPr>
              <a:t>сс</a:t>
            </a:r>
            <a:r>
              <a:rPr sz="5250" b="1" spc="-930" dirty="0">
                <a:latin typeface="Arial"/>
                <a:cs typeface="Arial"/>
              </a:rPr>
              <a:t>ы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90" dirty="0">
                <a:latin typeface="Arial"/>
                <a:cs typeface="Arial"/>
              </a:rPr>
              <a:t>е  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330" dirty="0">
                <a:latin typeface="Arial"/>
                <a:cs typeface="Arial"/>
              </a:rPr>
              <a:t>м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160" dirty="0">
                <a:latin typeface="Arial"/>
                <a:cs typeface="Arial"/>
              </a:rPr>
              <a:t>Ф</a:t>
            </a:r>
            <a:r>
              <a:rPr sz="5250" b="1" spc="320" dirty="0">
                <a:latin typeface="Arial"/>
                <a:cs typeface="Arial"/>
              </a:rPr>
              <a:t>Г</a:t>
            </a:r>
            <a:r>
              <a:rPr sz="5250" b="1" spc="565" dirty="0">
                <a:latin typeface="Arial"/>
                <a:cs typeface="Arial"/>
              </a:rPr>
              <a:t>О</a:t>
            </a:r>
            <a:r>
              <a:rPr sz="5250" b="1" spc="-345" dirty="0">
                <a:latin typeface="Arial"/>
                <a:cs typeface="Arial"/>
              </a:rPr>
              <a:t>С</a:t>
            </a:r>
            <a:endParaRPr sz="5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98457" y="2625724"/>
            <a:ext cx="20085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45" dirty="0">
                <a:solidFill>
                  <a:srgbClr val="E10000"/>
                </a:solidFill>
                <a:latin typeface="Arial"/>
                <a:cs typeface="Arial"/>
              </a:rPr>
              <a:t>1</a:t>
            </a:r>
            <a:r>
              <a:rPr sz="15000" b="1" spc="-530" dirty="0">
                <a:solidFill>
                  <a:srgbClr val="E10000"/>
                </a:solidFill>
                <a:latin typeface="Arial"/>
                <a:cs typeface="Arial"/>
              </a:rPr>
              <a:t>6</a:t>
            </a:r>
            <a:endParaRPr sz="15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9014" y="4615687"/>
            <a:ext cx="130048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70" dirty="0">
                <a:solidFill>
                  <a:srgbClr val="E10000"/>
                </a:solidFill>
                <a:latin typeface="Tahoma"/>
                <a:cs typeface="Tahoma"/>
              </a:rPr>
              <a:t>и</a:t>
            </a:r>
            <a:r>
              <a:rPr sz="2250" spc="5" dirty="0">
                <a:solidFill>
                  <a:srgbClr val="E10000"/>
                </a:solidFill>
                <a:latin typeface="Tahoma"/>
                <a:cs typeface="Tahoma"/>
              </a:rPr>
              <a:t>ю</a:t>
            </a:r>
            <a:r>
              <a:rPr sz="2250" spc="-130" dirty="0">
                <a:solidFill>
                  <a:srgbClr val="E10000"/>
                </a:solidFill>
                <a:latin typeface="Tahoma"/>
                <a:cs typeface="Tahoma"/>
              </a:rPr>
              <a:t>л</a:t>
            </a: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я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110" dirty="0">
                <a:solidFill>
                  <a:srgbClr val="E10000"/>
                </a:solidFill>
                <a:latin typeface="Tahoma"/>
                <a:cs typeface="Tahoma"/>
              </a:rPr>
              <a:t>202</a:t>
            </a:r>
            <a:r>
              <a:rPr sz="2250" spc="-120" dirty="0">
                <a:solidFill>
                  <a:srgbClr val="E10000"/>
                </a:solidFill>
                <a:latin typeface="Tahoma"/>
                <a:cs typeface="Tahoma"/>
              </a:rPr>
              <a:t>1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9014" y="4901437"/>
            <a:ext cx="1974214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5" dirty="0">
                <a:latin typeface="Tahoma"/>
                <a:cs typeface="Tahoma"/>
              </a:rPr>
              <a:t>с</a:t>
            </a:r>
            <a:r>
              <a:rPr sz="2250" spc="70" dirty="0">
                <a:latin typeface="Tahoma"/>
                <a:cs typeface="Tahoma"/>
              </a:rPr>
              <a:t>т</a:t>
            </a:r>
            <a:r>
              <a:rPr sz="2250" dirty="0">
                <a:latin typeface="Tahoma"/>
                <a:cs typeface="Tahoma"/>
              </a:rPr>
              <a:t>у</a:t>
            </a:r>
            <a:r>
              <a:rPr sz="2250" spc="-70" dirty="0">
                <a:latin typeface="Tahoma"/>
                <a:cs typeface="Tahoma"/>
              </a:rPr>
              <a:t>пи</a:t>
            </a:r>
            <a:r>
              <a:rPr sz="2250" spc="-130" dirty="0">
                <a:latin typeface="Tahoma"/>
                <a:cs typeface="Tahoma"/>
              </a:rPr>
              <a:t>л</a:t>
            </a:r>
            <a:r>
              <a:rPr sz="2250" spc="-70" dirty="0">
                <a:latin typeface="Tahoma"/>
                <a:cs typeface="Tahoma"/>
              </a:rPr>
              <a:t>и</a:t>
            </a:r>
            <a:r>
              <a:rPr sz="2250" spc="-254" dirty="0">
                <a:latin typeface="Tahoma"/>
                <a:cs typeface="Tahoma"/>
              </a:rPr>
              <a:t> </a:t>
            </a:r>
            <a:r>
              <a:rPr sz="2250" spc="-170" dirty="0">
                <a:latin typeface="Tahoma"/>
                <a:cs typeface="Tahoma"/>
              </a:rPr>
              <a:t>в</a:t>
            </a:r>
            <a:r>
              <a:rPr sz="2250" spc="-29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си</a:t>
            </a:r>
            <a:r>
              <a:rPr sz="2250" spc="-55" dirty="0">
                <a:latin typeface="Tahoma"/>
                <a:cs typeface="Tahoma"/>
              </a:rPr>
              <a:t>л</a:t>
            </a:r>
            <a:r>
              <a:rPr sz="2250" spc="-30" dirty="0">
                <a:latin typeface="Tahoma"/>
                <a:cs typeface="Tahoma"/>
              </a:rPr>
              <a:t>у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69014" y="5187187"/>
            <a:ext cx="26828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75" dirty="0">
                <a:latin typeface="Tahoma"/>
                <a:cs typeface="Tahoma"/>
              </a:rPr>
              <a:t>н</a:t>
            </a:r>
            <a:r>
              <a:rPr sz="2250" spc="-30" dirty="0">
                <a:latin typeface="Tahoma"/>
                <a:cs typeface="Tahoma"/>
              </a:rPr>
              <a:t>о</a:t>
            </a: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-135" dirty="0">
                <a:latin typeface="Tahoma"/>
                <a:cs typeface="Tahoma"/>
              </a:rPr>
              <a:t>ы</a:t>
            </a:r>
            <a:r>
              <a:rPr sz="2250" spc="-165" dirty="0">
                <a:latin typeface="Tahoma"/>
                <a:cs typeface="Tahoma"/>
              </a:rPr>
              <a:t>е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335" dirty="0">
                <a:latin typeface="Tahoma"/>
                <a:cs typeface="Tahoma"/>
              </a:rPr>
              <a:t>Ф</a:t>
            </a:r>
            <a:r>
              <a:rPr sz="2250" spc="130" dirty="0">
                <a:latin typeface="Tahoma"/>
                <a:cs typeface="Tahoma"/>
              </a:rPr>
              <a:t>Г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120" dirty="0">
                <a:latin typeface="Tahoma"/>
                <a:cs typeface="Tahoma"/>
              </a:rPr>
              <a:t>С</a:t>
            </a:r>
            <a:r>
              <a:rPr sz="2250" spc="-229" dirty="0">
                <a:latin typeface="Tahoma"/>
                <a:cs typeface="Tahoma"/>
              </a:rPr>
              <a:t> </a:t>
            </a:r>
            <a:r>
              <a:rPr sz="2250" spc="355" dirty="0">
                <a:latin typeface="Tahoma"/>
                <a:cs typeface="Tahoma"/>
              </a:rPr>
              <a:t>Н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240" dirty="0">
                <a:latin typeface="Tahoma"/>
                <a:cs typeface="Tahoma"/>
              </a:rPr>
              <a:t>О</a:t>
            </a:r>
            <a:r>
              <a:rPr sz="2250" spc="-290" dirty="0">
                <a:latin typeface="Tahoma"/>
                <a:cs typeface="Tahoma"/>
              </a:rPr>
              <a:t> </a:t>
            </a:r>
            <a:r>
              <a:rPr sz="2250" spc="-50" dirty="0">
                <a:latin typeface="Tahoma"/>
                <a:cs typeface="Tahoma"/>
              </a:rPr>
              <a:t>и  </a:t>
            </a:r>
            <a:r>
              <a:rPr sz="2250" spc="365" dirty="0">
                <a:latin typeface="Tahoma"/>
                <a:cs typeface="Tahoma"/>
              </a:rPr>
              <a:t>ООО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44881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У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10" dirty="0">
                <a:latin typeface="Arial"/>
                <a:cs typeface="Arial"/>
              </a:rPr>
              <a:t>н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805" dirty="0">
                <a:latin typeface="Arial"/>
                <a:cs typeface="Arial"/>
              </a:rPr>
              <a:t>ь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793615" cy="51022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792480">
              <a:lnSpc>
                <a:spcPts val="2930"/>
              </a:lnSpc>
              <a:spcBef>
                <a:spcPts val="380"/>
              </a:spcBef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35" dirty="0">
                <a:latin typeface="Tahoma"/>
                <a:cs typeface="Tahoma"/>
              </a:rPr>
              <a:t>ю</a:t>
            </a:r>
            <a:r>
              <a:rPr sz="2600" spc="5" dirty="0">
                <a:latin typeface="Tahoma"/>
                <a:cs typeface="Tahoma"/>
              </a:rPr>
              <a:t>т  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20" dirty="0">
                <a:latin typeface="Tahoma"/>
                <a:cs typeface="Tahoma"/>
              </a:rPr>
              <a:t>я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45"/>
              </a:lnSpc>
            </a:pP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80" dirty="0">
                <a:latin typeface="Tahoma"/>
                <a:cs typeface="Tahoma"/>
              </a:rPr>
              <a:t>детей.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85"/>
              </a:spcBef>
            </a:pPr>
            <a:r>
              <a:rPr sz="2600" spc="-40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75" dirty="0">
                <a:latin typeface="Tahoma"/>
                <a:cs typeface="Tahoma"/>
              </a:rPr>
              <a:t>достичь: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755"/>
              </a:lnSpc>
              <a:buChar char="-"/>
              <a:tabLst>
                <a:tab pos="193675" algn="l"/>
              </a:tabLst>
            </a:pP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25"/>
              </a:lnSpc>
            </a:pPr>
            <a:r>
              <a:rPr sz="2600" spc="-45" dirty="0">
                <a:latin typeface="Tahoma"/>
                <a:cs typeface="Tahoma"/>
              </a:rPr>
              <a:t>модули;</a:t>
            </a:r>
            <a:endParaRPr sz="2600">
              <a:latin typeface="Tahoma"/>
              <a:cs typeface="Tahoma"/>
            </a:endParaRPr>
          </a:p>
          <a:p>
            <a:pPr marL="12700" marR="182880">
              <a:lnSpc>
                <a:spcPts val="2930"/>
              </a:lnSpc>
              <a:spcBef>
                <a:spcPts val="160"/>
              </a:spcBef>
              <a:buChar char="-"/>
              <a:tabLst>
                <a:tab pos="193675" algn="l"/>
              </a:tabLst>
            </a:pPr>
            <a:r>
              <a:rPr sz="2600" spc="-170" dirty="0">
                <a:latin typeface="Tahoma"/>
                <a:cs typeface="Tahoma"/>
              </a:rPr>
              <a:t>вв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85" dirty="0">
                <a:latin typeface="Tahoma"/>
                <a:cs typeface="Tahoma"/>
              </a:rPr>
              <a:t>предмета;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855"/>
              </a:lnSpc>
              <a:buChar char="-"/>
              <a:tabLst>
                <a:tab pos="193675" algn="l"/>
              </a:tabLst>
            </a:pP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265" dirty="0">
                <a:latin typeface="Tahoma"/>
                <a:cs typeface="Tahoma"/>
              </a:rPr>
              <a:t>И</a:t>
            </a:r>
            <a:r>
              <a:rPr sz="2600" spc="-42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440" dirty="0">
                <a:latin typeface="Tahoma"/>
                <a:cs typeface="Tahoma"/>
              </a:rPr>
              <a:t> </a:t>
            </a:r>
            <a:r>
              <a:rPr sz="2600" spc="265" dirty="0">
                <a:latin typeface="Tahoma"/>
                <a:cs typeface="Tahoma"/>
              </a:rPr>
              <a:t>П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1"/>
            <a:ext cx="3964940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40" dirty="0">
                <a:latin typeface="Arial"/>
                <a:cs typeface="Arial"/>
              </a:rPr>
              <a:t>расширили </a:t>
            </a:r>
            <a:r>
              <a:rPr sz="5250" b="1" spc="-335" dirty="0">
                <a:latin typeface="Arial"/>
                <a:cs typeface="Arial"/>
              </a:rPr>
              <a:t>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50" dirty="0">
                <a:latin typeface="Arial"/>
                <a:cs typeface="Arial"/>
              </a:rPr>
              <a:t>результатам </a:t>
            </a:r>
            <a:r>
              <a:rPr sz="5250" b="1" spc="-345" dirty="0">
                <a:latin typeface="Arial"/>
                <a:cs typeface="Arial"/>
              </a:rPr>
              <a:t> </a:t>
            </a:r>
            <a:r>
              <a:rPr sz="5250" b="1" spc="-450" dirty="0">
                <a:latin typeface="Arial"/>
                <a:cs typeface="Arial"/>
              </a:rPr>
              <a:t>освоения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6"/>
            <a:ext cx="4999990" cy="38354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65" dirty="0">
                <a:latin typeface="Tahoma"/>
                <a:cs typeface="Tahoma"/>
              </a:rPr>
              <a:t>Затронули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все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виды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личностные,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110" dirty="0">
                <a:latin typeface="Tahoma"/>
                <a:cs typeface="Tahoma"/>
              </a:rPr>
              <a:t>результаты.</a:t>
            </a:r>
            <a:endParaRPr sz="2600">
              <a:latin typeface="Tahoma"/>
              <a:cs typeface="Tahoma"/>
            </a:endParaRPr>
          </a:p>
          <a:p>
            <a:pPr marL="12700" marR="83820">
              <a:lnSpc>
                <a:spcPts val="2930"/>
              </a:lnSpc>
              <a:spcBef>
                <a:spcPts val="1710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0" dirty="0">
                <a:latin typeface="Tahoma"/>
                <a:cs typeface="Tahoma"/>
              </a:rPr>
              <a:t>у 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10" dirty="0">
                <a:latin typeface="Tahoma"/>
                <a:cs typeface="Tahoma"/>
              </a:rPr>
              <a:t>Р</a:t>
            </a:r>
            <a:r>
              <a:rPr sz="2600" spc="305" dirty="0">
                <a:latin typeface="Tahoma"/>
                <a:cs typeface="Tahoma"/>
              </a:rPr>
              <a:t>К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505" dirty="0">
                <a:latin typeface="Tahoma"/>
                <a:cs typeface="Tahoma"/>
              </a:rPr>
              <a:t> </a:t>
            </a:r>
            <a:r>
              <a:rPr sz="2600" spc="10" dirty="0">
                <a:latin typeface="Tahoma"/>
                <a:cs typeface="Tahoma"/>
              </a:rPr>
              <a:t>Э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320675">
              <a:lnSpc>
                <a:spcPts val="2920"/>
              </a:lnSpc>
              <a:spcBef>
                <a:spcPts val="172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935220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У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320" dirty="0">
                <a:latin typeface="Arial"/>
                <a:cs typeface="Arial"/>
              </a:rPr>
              <a:t>ф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155" dirty="0">
                <a:latin typeface="Arial"/>
                <a:cs typeface="Arial"/>
              </a:rPr>
              <a:t>ц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40" dirty="0">
                <a:latin typeface="Arial"/>
                <a:cs typeface="Arial"/>
              </a:rPr>
              <a:t>содержание </a:t>
            </a:r>
            <a:r>
              <a:rPr sz="5250" b="1" spc="-335" dirty="0">
                <a:latin typeface="Arial"/>
                <a:cs typeface="Arial"/>
              </a:rPr>
              <a:t> </a:t>
            </a:r>
            <a:r>
              <a:rPr sz="5250" b="1" spc="-385" dirty="0">
                <a:latin typeface="Arial"/>
                <a:cs typeface="Arial"/>
              </a:rPr>
              <a:t>пояснительной </a:t>
            </a:r>
            <a:r>
              <a:rPr sz="5250" b="1" spc="-380" dirty="0">
                <a:latin typeface="Arial"/>
                <a:cs typeface="Arial"/>
              </a:rPr>
              <a:t> 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ОО</a:t>
            </a:r>
            <a:r>
              <a:rPr sz="5250" b="1" spc="315" dirty="0">
                <a:latin typeface="Arial"/>
                <a:cs typeface="Arial"/>
              </a:rPr>
              <a:t>П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041265" cy="45783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90805">
              <a:lnSpc>
                <a:spcPts val="2930"/>
              </a:lnSpc>
              <a:spcBef>
                <a:spcPts val="38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66040">
              <a:lnSpc>
                <a:spcPts val="2930"/>
              </a:lnSpc>
              <a:spcBef>
                <a:spcPts val="170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5" dirty="0">
                <a:latin typeface="Tahoma"/>
                <a:cs typeface="Tahoma"/>
              </a:rPr>
              <a:t>ю  х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14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5" dirty="0">
                <a:latin typeface="Tahoma"/>
                <a:cs typeface="Tahoma"/>
              </a:rPr>
              <a:t>ю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на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механизмы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10" dirty="0">
                <a:latin typeface="Tahoma"/>
                <a:cs typeface="Tahoma"/>
              </a:rPr>
              <a:t>реализации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280" dirty="0">
                <a:latin typeface="Tahoma"/>
                <a:cs typeface="Tahoma"/>
              </a:rPr>
              <a:t>ООП.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935220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У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320" dirty="0">
                <a:latin typeface="Arial"/>
                <a:cs typeface="Arial"/>
              </a:rPr>
              <a:t>ф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155" dirty="0">
                <a:latin typeface="Arial"/>
                <a:cs typeface="Arial"/>
              </a:rPr>
              <a:t>ц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55" dirty="0">
                <a:latin typeface="Arial"/>
                <a:cs typeface="Arial"/>
              </a:rPr>
              <a:t>рабочим </a:t>
            </a:r>
            <a:r>
              <a:rPr sz="5250" b="1" spc="-350" dirty="0">
                <a:latin typeface="Arial"/>
                <a:cs typeface="Arial"/>
              </a:rPr>
              <a:t> </a:t>
            </a:r>
            <a:r>
              <a:rPr sz="5250" b="1" spc="-300" dirty="0">
                <a:latin typeface="Arial"/>
                <a:cs typeface="Arial"/>
              </a:rPr>
              <a:t>программам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177780"/>
            <a:ext cx="5160010" cy="439737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 marR="434975">
              <a:lnSpc>
                <a:spcPts val="2930"/>
              </a:lnSpc>
              <a:spcBef>
                <a:spcPts val="1785"/>
              </a:spcBef>
              <a:buChar char="-"/>
              <a:tabLst>
                <a:tab pos="193675" algn="l"/>
              </a:tabLst>
            </a:pP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80" dirty="0">
                <a:latin typeface="Tahoma"/>
                <a:cs typeface="Tahoma"/>
              </a:rPr>
              <a:t>;</a:t>
            </a:r>
            <a:endParaRPr sz="2600">
              <a:latin typeface="Tahoma"/>
              <a:cs typeface="Tahoma"/>
            </a:endParaRPr>
          </a:p>
          <a:p>
            <a:pPr marL="12700" marR="651510">
              <a:lnSpc>
                <a:spcPts val="2930"/>
              </a:lnSpc>
              <a:spcBef>
                <a:spcPts val="1714"/>
              </a:spcBef>
              <a:buChar char="-"/>
              <a:tabLst>
                <a:tab pos="193675" algn="l"/>
              </a:tabLst>
            </a:pP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20" dirty="0">
                <a:latin typeface="Tahoma"/>
                <a:cs typeface="Tahoma"/>
              </a:rPr>
              <a:t>я  </a:t>
            </a:r>
            <a:r>
              <a:rPr sz="2600" spc="-75" dirty="0">
                <a:latin typeface="Tahoma"/>
                <a:cs typeface="Tahoma"/>
              </a:rPr>
              <a:t>электронных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образовательных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0"/>
              </a:lnSpc>
            </a:pP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 algn="just">
              <a:lnSpc>
                <a:spcPts val="2930"/>
              </a:lnSpc>
              <a:spcBef>
                <a:spcPts val="160"/>
              </a:spcBef>
            </a:pP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85" dirty="0">
                <a:latin typeface="Tahoma"/>
                <a:cs typeface="Tahoma"/>
              </a:rPr>
              <a:t>деятельности </a:t>
            </a:r>
            <a:r>
              <a:rPr sz="2600" spc="-50" dirty="0">
                <a:latin typeface="Tahoma"/>
                <a:cs typeface="Tahoma"/>
              </a:rPr>
              <a:t>надо </a:t>
            </a:r>
            <a:r>
              <a:rPr sz="2600" spc="-75" dirty="0">
                <a:latin typeface="Tahoma"/>
                <a:cs typeface="Tahoma"/>
              </a:rPr>
              <a:t>дополнительно </a:t>
            </a:r>
            <a:r>
              <a:rPr sz="2600" spc="-7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844553"/>
            <a:ext cx="303911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450" dirty="0">
                <a:latin typeface="Arial"/>
                <a:cs typeface="Arial"/>
              </a:rPr>
              <a:t>учебные 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930" dirty="0">
                <a:latin typeface="Arial"/>
                <a:cs typeface="Arial"/>
              </a:rPr>
              <a:t>ы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34928"/>
            <a:ext cx="9627235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7875" b="1" spc="-427" baseline="-12169" dirty="0">
                <a:latin typeface="Arial"/>
                <a:cs typeface="Arial"/>
              </a:rPr>
              <a:t>Скорректировали</a:t>
            </a:r>
            <a:r>
              <a:rPr sz="7875" b="1" spc="667" baseline="-12169" dirty="0">
                <a:latin typeface="Arial"/>
                <a:cs typeface="Arial"/>
              </a:rPr>
              <a:t> </a:t>
            </a:r>
            <a:r>
              <a:rPr sz="2600" spc="35" dirty="0"/>
              <a:t>На</a:t>
            </a:r>
            <a:r>
              <a:rPr sz="2600" spc="-254" dirty="0"/>
              <a:t> </a:t>
            </a:r>
            <a:r>
              <a:rPr sz="2600" spc="-75" dirty="0"/>
              <a:t>уровне</a:t>
            </a:r>
            <a:r>
              <a:rPr sz="2600" spc="-270" dirty="0"/>
              <a:t> </a:t>
            </a:r>
            <a:r>
              <a:rPr sz="2600" spc="420" dirty="0"/>
              <a:t>НОО</a:t>
            </a:r>
            <a:r>
              <a:rPr sz="2600" spc="-320" dirty="0"/>
              <a:t> </a:t>
            </a:r>
            <a:r>
              <a:rPr sz="2600" spc="-110" dirty="0"/>
              <a:t>появились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5680" y="739873"/>
            <a:ext cx="4869815" cy="41402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55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  </a:t>
            </a: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95" dirty="0">
                <a:latin typeface="Tahoma"/>
                <a:cs typeface="Tahoma"/>
              </a:rPr>
              <a:t>р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0"/>
              </a:lnSpc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315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45" dirty="0">
                <a:latin typeface="Tahoma"/>
                <a:cs typeface="Tahoma"/>
              </a:rPr>
              <a:t>»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25"/>
              </a:lnSpc>
            </a:pP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25"/>
              </a:lnSpc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315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45" dirty="0">
                <a:latin typeface="Tahoma"/>
                <a:cs typeface="Tahoma"/>
              </a:rPr>
              <a:t>»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 marR="258445">
              <a:lnSpc>
                <a:spcPts val="2930"/>
              </a:lnSpc>
              <a:spcBef>
                <a:spcPts val="160"/>
              </a:spcBef>
            </a:pPr>
            <a:r>
              <a:rPr sz="2600" spc="-5" dirty="0">
                <a:latin typeface="Tahoma"/>
                <a:cs typeface="Tahoma"/>
              </a:rPr>
              <a:t>«Информатика».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математику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16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00" dirty="0">
                <a:latin typeface="Tahoma"/>
                <a:cs typeface="Tahoma"/>
              </a:rPr>
              <a:t>,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5"/>
              </a:lnSpc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50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5" dirty="0">
                <a:latin typeface="Tahoma"/>
                <a:cs typeface="Tahoma"/>
              </a:rPr>
              <a:t>статистика».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3"/>
            <a:ext cx="5049520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Изменили </a:t>
            </a:r>
            <a:r>
              <a:rPr sz="5250" b="1" spc="-26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00" dirty="0">
                <a:latin typeface="Arial"/>
                <a:cs typeface="Arial"/>
              </a:rPr>
              <a:t>х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80" dirty="0">
                <a:latin typeface="Arial"/>
                <a:cs typeface="Arial"/>
              </a:rPr>
              <a:t>д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85" dirty="0">
                <a:latin typeface="Arial"/>
                <a:cs typeface="Arial"/>
              </a:rPr>
              <a:t>м</a:t>
            </a: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я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25" dirty="0">
                <a:latin typeface="Arial"/>
                <a:cs typeface="Arial"/>
              </a:rPr>
              <a:t>второму </a:t>
            </a:r>
            <a:r>
              <a:rPr sz="5250" b="1" spc="-320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иностранному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8"/>
            <a:ext cx="2339340" cy="37687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226060">
              <a:lnSpc>
                <a:spcPts val="2930"/>
              </a:lnSpc>
              <a:spcBef>
                <a:spcPts val="380"/>
              </a:spcBef>
            </a:pPr>
            <a:r>
              <a:rPr sz="2600" b="1" spc="-290" dirty="0">
                <a:solidFill>
                  <a:srgbClr val="E10000"/>
                </a:solidFill>
                <a:latin typeface="Arial"/>
                <a:cs typeface="Arial"/>
              </a:rPr>
              <a:t>Было </a:t>
            </a:r>
            <a:r>
              <a:rPr sz="2600" b="1" spc="-28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2600" spc="-60" dirty="0">
                <a:latin typeface="Tahoma"/>
                <a:cs typeface="Tahoma"/>
              </a:rPr>
              <a:t>Изучение </a:t>
            </a:r>
            <a:r>
              <a:rPr sz="2600" spc="-5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90" dirty="0">
                <a:latin typeface="Tahoma"/>
                <a:cs typeface="Tahoma"/>
              </a:rPr>
              <a:t>было </a:t>
            </a:r>
            <a:r>
              <a:rPr sz="2600" spc="-8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обязательным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90" dirty="0">
                <a:latin typeface="Tahoma"/>
                <a:cs typeface="Tahoma"/>
              </a:rPr>
              <a:t>х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35" dirty="0">
                <a:latin typeface="Tahoma"/>
                <a:cs typeface="Tahoma"/>
              </a:rPr>
              <a:t>второго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30"/>
              </a:lnSpc>
            </a:pP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 marR="910590">
              <a:lnSpc>
                <a:spcPts val="2930"/>
              </a:lnSpc>
              <a:spcBef>
                <a:spcPts val="155"/>
              </a:spcBef>
            </a:pP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240" dirty="0">
                <a:latin typeface="Tahoma"/>
                <a:cs typeface="Tahoma"/>
              </a:rPr>
              <a:t>ООО.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26550" y="368398"/>
            <a:ext cx="2088514" cy="45116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sz="2600" b="1" spc="-155" dirty="0">
                <a:solidFill>
                  <a:srgbClr val="17A16D"/>
                </a:solidFill>
                <a:latin typeface="Arial"/>
                <a:cs typeface="Arial"/>
              </a:rPr>
              <a:t>Стало </a:t>
            </a:r>
            <a:r>
              <a:rPr sz="2600" b="1" spc="-150" dirty="0">
                <a:solidFill>
                  <a:srgbClr val="17A16D"/>
                </a:solidFill>
                <a:latin typeface="Arial"/>
                <a:cs typeface="Arial"/>
              </a:rPr>
              <a:t> </a:t>
            </a:r>
            <a:r>
              <a:rPr sz="2600" spc="-60" dirty="0">
                <a:latin typeface="Tahoma"/>
                <a:cs typeface="Tahoma"/>
              </a:rPr>
              <a:t>Изучение </a:t>
            </a:r>
            <a:r>
              <a:rPr sz="2600" spc="-5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35" dirty="0">
                <a:latin typeface="Tahoma"/>
                <a:cs typeface="Tahoma"/>
              </a:rPr>
              <a:t>второго </a:t>
            </a:r>
            <a:r>
              <a:rPr sz="2600" spc="-3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иностранного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90" dirty="0">
                <a:latin typeface="Tahoma"/>
                <a:cs typeface="Tahoma"/>
              </a:rPr>
              <a:t>организовать,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40" dirty="0">
                <a:latin typeface="Tahoma"/>
                <a:cs typeface="Tahoma"/>
              </a:rPr>
              <a:t>заявление </a:t>
            </a:r>
            <a:r>
              <a:rPr sz="2600" spc="-135" dirty="0">
                <a:latin typeface="Tahoma"/>
                <a:cs typeface="Tahoma"/>
              </a:rPr>
              <a:t> </a:t>
            </a:r>
            <a:r>
              <a:rPr sz="2600" spc="-70" dirty="0">
                <a:latin typeface="Tahoma"/>
                <a:cs typeface="Tahoma"/>
              </a:rPr>
              <a:t>родителей.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04888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345" dirty="0">
                <a:latin typeface="Arial"/>
                <a:cs typeface="Arial"/>
              </a:rPr>
              <a:t>И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985" dirty="0">
                <a:latin typeface="Arial"/>
                <a:cs typeface="Arial"/>
              </a:rPr>
              <a:t>ъ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195" dirty="0">
                <a:latin typeface="Arial"/>
                <a:cs typeface="Arial"/>
              </a:rPr>
              <a:t>м  </a:t>
            </a:r>
            <a:r>
              <a:rPr sz="5250" b="1" spc="-509" dirty="0">
                <a:latin typeface="Arial"/>
                <a:cs typeface="Arial"/>
              </a:rPr>
              <a:t>часов </a:t>
            </a:r>
            <a:r>
              <a:rPr sz="5250" b="1" spc="-505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аудиторной </a:t>
            </a:r>
            <a:r>
              <a:rPr sz="5250" b="1" spc="-290" dirty="0">
                <a:latin typeface="Arial"/>
                <a:cs typeface="Arial"/>
              </a:rPr>
              <a:t> </a:t>
            </a:r>
            <a:r>
              <a:rPr sz="5250" b="1" spc="-204" dirty="0">
                <a:latin typeface="Arial"/>
                <a:cs typeface="Arial"/>
              </a:rPr>
              <a:t>нагрузки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2042795" cy="4873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z="2600" b="1" spc="-290" dirty="0">
                <a:solidFill>
                  <a:srgbClr val="E10000"/>
                </a:solidFill>
                <a:latin typeface="Arial"/>
                <a:cs typeface="Arial"/>
              </a:rPr>
              <a:t>Было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3020"/>
              </a:lnSpc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290</a:t>
            </a:r>
            <a:r>
              <a:rPr sz="2600" spc="-130" dirty="0">
                <a:latin typeface="Tahoma"/>
                <a:cs typeface="Tahoma"/>
              </a:rPr>
              <a:t>4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334</a:t>
            </a:r>
            <a:r>
              <a:rPr sz="2600" spc="-130" dirty="0">
                <a:latin typeface="Tahoma"/>
                <a:cs typeface="Tahoma"/>
              </a:rPr>
              <a:t>5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526</a:t>
            </a:r>
            <a:r>
              <a:rPr sz="2600" spc="-130" dirty="0">
                <a:latin typeface="Tahoma"/>
                <a:cs typeface="Tahoma"/>
              </a:rPr>
              <a:t>7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602</a:t>
            </a:r>
            <a:r>
              <a:rPr sz="2600" spc="-130" dirty="0">
                <a:latin typeface="Tahoma"/>
                <a:cs typeface="Tahoma"/>
              </a:rPr>
              <a:t>0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26550" y="368395"/>
            <a:ext cx="2042795" cy="4873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z="2600" b="1" spc="-155" dirty="0">
                <a:solidFill>
                  <a:srgbClr val="17A16D"/>
                </a:solidFill>
                <a:latin typeface="Arial"/>
                <a:cs typeface="Arial"/>
              </a:rPr>
              <a:t>Стало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3020"/>
              </a:lnSpc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295</a:t>
            </a:r>
            <a:r>
              <a:rPr sz="2600" spc="-130" dirty="0">
                <a:latin typeface="Tahoma"/>
                <a:cs typeface="Tahoma"/>
              </a:rPr>
              <a:t>4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319</a:t>
            </a:r>
            <a:r>
              <a:rPr sz="2600" spc="-130" dirty="0">
                <a:latin typeface="Tahoma"/>
                <a:cs typeface="Tahoma"/>
              </a:rPr>
              <a:t>0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505</a:t>
            </a:r>
            <a:r>
              <a:rPr sz="2600" spc="-130" dirty="0">
                <a:latin typeface="Tahoma"/>
                <a:cs typeface="Tahoma"/>
              </a:rPr>
              <a:t>8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554</a:t>
            </a:r>
            <a:r>
              <a:rPr sz="2600" spc="-130" dirty="0">
                <a:latin typeface="Tahoma"/>
                <a:cs typeface="Tahoma"/>
              </a:rPr>
              <a:t>9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798</Words>
  <Application>Microsoft Office PowerPoint</Application>
  <PresentationFormat>Широкоэкранный</PresentationFormat>
  <Paragraphs>109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Tahoma</vt:lpstr>
      <vt:lpstr>Office Theme</vt:lpstr>
      <vt:lpstr>Презентация PowerPoint</vt:lpstr>
      <vt:lpstr>Минпросвещения  утвердило новые ФГОС</vt:lpstr>
      <vt:lpstr>Уклон на  вариативность</vt:lpstr>
      <vt:lpstr>Уточнили и  расширили  требования к  результатам  освоения</vt:lpstr>
      <vt:lpstr>Унифицировали  содержание  пояснительной  записки ООП</vt:lpstr>
      <vt:lpstr>Унифицировали  требования к  рабочим  программам</vt:lpstr>
      <vt:lpstr>Скорректировали На уровне НОО появились</vt:lpstr>
      <vt:lpstr>Изменили  подход к  родному языку и  второму  иностранному</vt:lpstr>
      <vt:lpstr>Изменили объем  часов  аудиторной  нагрузки</vt:lpstr>
      <vt:lpstr>Изменили  структуру  содержательного  раздела ООП</vt:lpstr>
      <vt:lpstr>Закрепили  правила деления  учеников на  группы</vt:lpstr>
      <vt:lpstr>Изменили  требования к  рабочей  программе  воспитания</vt:lpstr>
      <vt:lpstr>Исключили  норму об  обучении  педагогов раз в  три года</vt:lpstr>
      <vt:lpstr>Особенности  обучения  детей с ОВ З</vt:lpstr>
      <vt:lpstr>Конкретизировали На уровне ООО установили</vt:lpstr>
      <vt:lpstr>Презентация PowerPoint</vt:lpstr>
      <vt:lpstr>Когда утвердить  ООП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 Хаджаева</dc:creator>
  <cp:lastModifiedBy>Малика Хаджаева</cp:lastModifiedBy>
  <cp:revision>1</cp:revision>
  <dcterms:created xsi:type="dcterms:W3CDTF">2022-05-17T08:59:21Z</dcterms:created>
  <dcterms:modified xsi:type="dcterms:W3CDTF">2022-05-17T09:00:36Z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2022-02-09T00:00:00Z</vt:filetime>
  </property>
  <property fmtid="{D5CDD505-2E9C-101B-9397-08002B2CF9AE}" pid="3" name="Creator">
    <vt:lpwstr>Chromium</vt:lpwstr>
  </property>
  <property fmtid="{D5CDD505-2E9C-101B-9397-08002B2CF9AE}" pid="4" name="LastSaved">
    <vt:filetime>2022-05-17T00:00:00Z</vt:filetime>
  </property>
</Properties>
</file>